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4630400" cy="8229600"/>
  <p:notesSz cx="8229600" cy="14630400"/>
  <p:embeddedFontLs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  <p:embeddedFont>
      <p:font typeface="Inter"/>
      <p:regular r:id="rId25"/>
    </p:embeddedFont>
    <p:embeddedFont>
      <p:font typeface="Inter"/>
      <p:regular r:id="rId26"/>
    </p:embeddedFont>
    <p:embeddedFont>
      <p:font typeface="Inter"/>
      <p:regular r:id="rId27"/>
    </p:embeddedFont>
    <p:embeddedFont>
      <p:font typeface="Inter"/>
      <p:regular r:id="rId28"/>
    </p:embeddedFont>
    <p:embeddedFont>
      <p:font typeface="Inter"/>
      <p:regular r:id="rId2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22" Type="http://schemas.openxmlformats.org/officeDocument/2006/relationships/font" Target="fonts/font1.fntdata"/><Relationship Id="rId23" Type="http://schemas.openxmlformats.org/officeDocument/2006/relationships/font" Target="fonts/font2.fntdata"/><Relationship Id="rId24" Type="http://schemas.openxmlformats.org/officeDocument/2006/relationships/font" Target="fonts/font3.fntdata"/><Relationship Id="rId25" Type="http://schemas.openxmlformats.org/officeDocument/2006/relationships/font" Target="fonts/font4.fntdata"/><Relationship Id="rId26" Type="http://schemas.openxmlformats.org/officeDocument/2006/relationships/font" Target="fonts/font5.fntdata"/><Relationship Id="rId27" Type="http://schemas.openxmlformats.org/officeDocument/2006/relationships/font" Target="fonts/font6.fntdata"/><Relationship Id="rId28" Type="http://schemas.openxmlformats.org/officeDocument/2006/relationships/font" Target="fonts/font7.fntdata"/><Relationship Id="rId29" Type="http://schemas.openxmlformats.org/officeDocument/2006/relationships/font" Target="fonts/font8.fntdata"/></Relationships>
</file>

<file path=ppt/media/>
</file>

<file path=ppt/media/image-1-1.png>
</file>

<file path=ppt/media/image-12-1.png>
</file>

<file path=ppt/media/image-12-2.png>
</file>

<file path=ppt/media/image-12-3.png>
</file>

<file path=ppt/media/image-15-1.png>
</file>

<file path=ppt/media/image-15-2.png>
</file>

<file path=ppt/media/image-15-3.png>
</file>

<file path=ppt/media/image-15-4.png>
</file>

<file path=ppt/media/image-15-5.png>
</file>

<file path=ppt/media/image-2-1.png>
</file>

<file path=ppt/media/image-3-1.png>
</file>

<file path=ppt/media/image-5-1.png>
</file>

<file path=ppt/media/image-6-1.png>
</file>

<file path=ppt/media/image-6-2.png>
</file>

<file path=ppt/media/image-7-1.png>
</file>

<file path=ppt/media/image-8-1.png>
</file>

<file path=ppt/media/image-8-10.svg>
</file>

<file path=ppt/media/image-8-2.svg>
</file>

<file path=ppt/media/image-8-3.png>
</file>

<file path=ppt/media/image-8-4.svg>
</file>

<file path=ppt/media/image-8-5.png>
</file>

<file path=ppt/media/image-8-6.svg>
</file>

<file path=ppt/media/image-8-7.png>
</file>

<file path=ppt/media/image-8-8.svg>
</file>

<file path=ppt/media/image-8-9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image" Target="../media/image-12-3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image" Target="../media/image-15-2.png"/><Relationship Id="rId3" Type="http://schemas.openxmlformats.org/officeDocument/2006/relationships/image" Target="../media/image-15-3.png"/><Relationship Id="rId4" Type="http://schemas.openxmlformats.org/officeDocument/2006/relationships/image" Target="../media/image-15-4.png"/><Relationship Id="rId5" Type="http://schemas.openxmlformats.org/officeDocument/2006/relationships/image" Target="../media/image-15-5.png"/><Relationship Id="rId6" Type="http://schemas.openxmlformats.org/officeDocument/2006/relationships/slideLayout" Target="../slideLayouts/slideLayout16.xml"/><Relationship Id="rId7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3" Type="http://schemas.openxmlformats.org/officeDocument/2006/relationships/image" Target="../media/image-8-3.png"/><Relationship Id="rId4" Type="http://schemas.openxmlformats.org/officeDocument/2006/relationships/image" Target="../media/image-8-4.svg"/><Relationship Id="rId5" Type="http://schemas.openxmlformats.org/officeDocument/2006/relationships/image" Target="../media/image-8-5.png"/><Relationship Id="rId6" Type="http://schemas.openxmlformats.org/officeDocument/2006/relationships/image" Target="../media/image-8-6.svg"/><Relationship Id="rId7" Type="http://schemas.openxmlformats.org/officeDocument/2006/relationships/image" Target="../media/image-8-7.png"/><Relationship Id="rId8" Type="http://schemas.openxmlformats.org/officeDocument/2006/relationships/image" Target="../media/image-8-8.svg"/><Relationship Id="rId9" Type="http://schemas.openxmlformats.org/officeDocument/2006/relationships/image" Target="../media/image-8-9.png"/><Relationship Id="rId10" Type="http://schemas.openxmlformats.org/officeDocument/2006/relationships/image" Target="../media/image-8-10.svg"/><Relationship Id="rId11" Type="http://schemas.openxmlformats.org/officeDocument/2006/relationships/slideLayout" Target="../slideLayouts/slideLayout9.xml"/><Relationship Id="rId1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9101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Implementing Appropriate Reliance in a Cognitive AI Architecture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575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Technical Implementation with Research Opportunities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4755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Fabio Correa | Microsoft Corporation | February 2026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34879"/>
            <a:ext cx="79233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Trust ≠ Appropriate Reliance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734383"/>
            <a:ext cx="38222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Two Orthogonal Constructs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2684026"/>
            <a:ext cx="6244709" cy="4355544"/>
          </a:xfrm>
          <a:prstGeom prst="roundRect">
            <a:avLst>
              <a:gd name="adj" fmla="val 218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2691646"/>
            <a:ext cx="6229469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28343" y="2835354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Trust (TR)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4146828" y="2835354"/>
            <a:ext cx="26572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Appropriate Reliance (AR)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801410" y="3704868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28343" y="3848576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Trust </a:t>
            </a:r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level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4146828" y="3848576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Trust </a:t>
            </a:r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calibration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801410" y="4355187"/>
            <a:ext cx="6229469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28343" y="4498896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"Do you trust AI?"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4146828" y="4498896"/>
            <a:ext cx="26572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"Can you discern when trust is warranted?"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5368409"/>
            <a:ext cx="6229469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28343" y="5512118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Attitude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4146828" y="5512118"/>
            <a:ext cx="26572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Metacognitive skill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801410" y="6018728"/>
            <a:ext cx="6229469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28343" y="6162437"/>
            <a:ext cx="26572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 TR → under-utilization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4146828" y="6162437"/>
            <a:ext cx="26572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 AR → over-reliance OR under-reliance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7599521" y="26556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Critical Distinction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599521" y="323683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user can score HIGH on TR + LOW on AR = dangerous over-reliance profile.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7599521" y="416671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Conversely, HIGH AR with MODERATE TR may represent the optimal profile for effective human-AI collaboration.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102876"/>
            <a:ext cx="2333506" cy="426244"/>
          </a:xfrm>
          <a:prstGeom prst="roundRect">
            <a:avLst>
              <a:gd name="adj" fmla="val 17880"/>
            </a:avLst>
          </a:prstGeom>
          <a:solidFill>
            <a:srgbClr val="DADBF1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170861"/>
            <a:ext cx="206132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PROPOSED EXTENSION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61984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AIRS-18 Extension</a:t>
            </a: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793790" y="2419350"/>
            <a:ext cx="64113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Adding Appropriate Reliance to the Instrument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793790" y="3113842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763310" y="3113842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8" name="Text 6"/>
          <p:cNvSpPr/>
          <p:nvPr/>
        </p:nvSpPr>
        <p:spPr>
          <a:xfrm>
            <a:off x="1142524" y="33711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New Item AR1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142524" y="3861554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"I can tell when AI-generated information is reliable and when it needs verification."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428548" y="3113842"/>
            <a:ext cx="6408063" cy="1730812"/>
          </a:xfrm>
          <a:prstGeom prst="roundRect">
            <a:avLst>
              <a:gd name="adj" fmla="val 8453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7398067" y="3113842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4950BC"/>
          </a:solidFill>
          <a:ln/>
        </p:spPr>
      </p:sp>
      <p:sp>
        <p:nvSpPr>
          <p:cNvPr id="12" name="Text 10"/>
          <p:cNvSpPr/>
          <p:nvPr/>
        </p:nvSpPr>
        <p:spPr>
          <a:xfrm>
            <a:off x="7777282" y="33711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New Item AR2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777282" y="3861554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"I know when to trust AI tools and when to rely on my own judgment instead."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93790" y="5184815"/>
            <a:ext cx="30384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Research Hypotheses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93790" y="5879306"/>
            <a:ext cx="13042821" cy="1088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H1: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AR shows discriminant validity from TR (HTMT &lt; .85)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H2: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AR provides incremental validity beyond AIRS-16 (ΔR² &gt; .02)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H3: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AR moderates the TR→BI relationship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46848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Platform Comparison Opportunity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688777"/>
            <a:ext cx="3877389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Natural Experiment: Developers vs. Knowledge Workers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396835" y="1007626"/>
            <a:ext cx="1762839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VS Code Deployment</a:t>
            </a:r>
            <a:endParaRPr lang="en-US" sz="13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835" y="1283970"/>
            <a:ext cx="6780014" cy="678001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96835" y="8127683"/>
            <a:ext cx="6780014" cy="544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Population:</a:t>
            </a:r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Software developers</a:t>
            </a:r>
            <a:endParaRPr lang="en-US" sz="850" dirty="0"/>
          </a:p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 commands:</a:t>
            </a:r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Explicit </a:t>
            </a:r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/verify</a:t>
            </a:r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/creative</a:t>
            </a:r>
            <a:endParaRPr lang="en-US" sz="850" dirty="0"/>
          </a:p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Verification:</a:t>
            </a:r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Direct code execution</a:t>
            </a:r>
            <a:endParaRPr lang="en-US" sz="850" dirty="0"/>
          </a:p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Interaction:</a:t>
            </a:r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Multi-turn scaffolds</a:t>
            </a:r>
            <a:endParaRPr lang="en-US" sz="850" dirty="0"/>
          </a:p>
        </p:txBody>
      </p:sp>
      <p:sp>
        <p:nvSpPr>
          <p:cNvPr id="7" name="Text 4"/>
          <p:cNvSpPr/>
          <p:nvPr/>
        </p:nvSpPr>
        <p:spPr>
          <a:xfrm>
            <a:off x="7461171" y="1007626"/>
            <a:ext cx="2166223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M365 Copilot Deployment</a:t>
            </a:r>
            <a:endParaRPr lang="en-US" sz="13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1171" y="1283970"/>
            <a:ext cx="6780014" cy="678001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61171" y="8127683"/>
            <a:ext cx="6780014" cy="544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Population:</a:t>
            </a:r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Knowledge workers</a:t>
            </a:r>
            <a:endParaRPr lang="en-US" sz="850" dirty="0"/>
          </a:p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 commands:</a:t>
            </a:r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Implicit inference</a:t>
            </a:r>
            <a:endParaRPr lang="en-US" sz="850" dirty="0"/>
          </a:p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Verification:</a:t>
            </a:r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Limited to search</a:t>
            </a:r>
            <a:endParaRPr lang="en-US" sz="850" dirty="0"/>
          </a:p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Interaction:</a:t>
            </a:r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Single-turn responses</a:t>
            </a:r>
            <a:endParaRPr lang="en-US" sz="850" dirty="0"/>
          </a:p>
        </p:txBody>
      </p:sp>
      <p:sp>
        <p:nvSpPr>
          <p:cNvPr id="10" name="Shape 6"/>
          <p:cNvSpPr/>
          <p:nvPr/>
        </p:nvSpPr>
        <p:spPr>
          <a:xfrm>
            <a:off x="396835" y="8696275"/>
            <a:ext cx="13836729" cy="334566"/>
          </a:xfrm>
          <a:prstGeom prst="roundRect">
            <a:avLst>
              <a:gd name="adj" fmla="val 14238"/>
            </a:avLst>
          </a:prstGeom>
          <a:solidFill>
            <a:srgbClr val="C7C9EA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183" y="8837959"/>
            <a:ext cx="141684" cy="11334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65215" y="8781285"/>
            <a:ext cx="13355002" cy="136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H1: VS Code Alex outperforms M365 Alex on AR metrics due to richer interaction affordances and explicit calibration mechanisms.</a:t>
            </a:r>
            <a:endParaRPr lang="en-US" sz="8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722590"/>
            <a:ext cx="3251478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4950BC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937498" y="798195"/>
            <a:ext cx="296406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METHODOLOGICAL CHALLENGES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254800"/>
            <a:ext cx="70892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Measurement Challenges</a:t>
            </a: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793790" y="20543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Hard Problems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793790" y="2748796"/>
            <a:ext cx="13042821" cy="3629739"/>
          </a:xfrm>
          <a:prstGeom prst="roundRect">
            <a:avLst>
              <a:gd name="adj" fmla="val 262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801410" y="2756416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28343" y="2900124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Challenge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4288988" y="2900124"/>
            <a:ext cx="474976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Description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9499997" y="2900124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Potential Approach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801410" y="3406735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28343" y="3550444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ground truth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4288988" y="3550444"/>
            <a:ext cx="474976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Can't always know if AI was correct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9499997" y="3550444"/>
            <a:ext cx="410217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Strategy-graded approach (Fok &amp; Weld, 2023)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801410" y="4419957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1028343" y="4563666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Self-report limits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4288988" y="4563666"/>
            <a:ext cx="474976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 items measure </a:t>
            </a:r>
            <a:pPr algn="l"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perceived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calibration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9499997" y="4563666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Behavioral validation with task studies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801410" y="5070277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28343" y="5213985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Selection bias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4288988" y="5213985"/>
            <a:ext cx="474976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Developers self-select into VS Code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9499997" y="5213985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Control for domain expertise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801410" y="5720596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1028343" y="5864304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Domain specificity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4288988" y="5864304"/>
            <a:ext cx="474976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 may vary by task type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9499997" y="5864304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Modular measurement by context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1133951" y="6888837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question: How do we measure AoR without ground truth for open-ended tasks?</a:t>
            </a:r>
            <a:endParaRPr lang="en-US" sz="1750" dirty="0"/>
          </a:p>
        </p:txBody>
      </p:sp>
      <p:sp>
        <p:nvSpPr>
          <p:cNvPr id="28" name="Shape 26"/>
          <p:cNvSpPr/>
          <p:nvPr/>
        </p:nvSpPr>
        <p:spPr>
          <a:xfrm>
            <a:off x="793790" y="6633686"/>
            <a:ext cx="30480" cy="873204"/>
          </a:xfrm>
          <a:prstGeom prst="rect">
            <a:avLst/>
          </a:prstGeom>
          <a:solidFill>
            <a:srgbClr val="4950BC"/>
          </a:solidFill>
          <a:ln/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57288"/>
            <a:ext cx="76825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Collaboration Opportunities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56792"/>
            <a:ext cx="50437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Research Questions We're Exploring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65128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3006328"/>
            <a:ext cx="4196358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3180636"/>
            <a:ext cx="35004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Calibration Measurement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3671054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How to measure AoR without ground truth in open-ended domains?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216962" y="265128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3006328"/>
            <a:ext cx="4196358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0" name="Text 8"/>
          <p:cNvSpPr/>
          <p:nvPr/>
        </p:nvSpPr>
        <p:spPr>
          <a:xfrm>
            <a:off x="5216962" y="31806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 Detection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216962" y="3671054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Can we automatically detect when to switch between epistemic and generative modes?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640133" y="265128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40133" y="3006328"/>
            <a:ext cx="4196358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4" name="Text 12"/>
          <p:cNvSpPr/>
          <p:nvPr/>
        </p:nvSpPr>
        <p:spPr>
          <a:xfrm>
            <a:off x="9640133" y="31806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Intervention Timing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640133" y="3671054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When should cognitive forcing functions interrupt versus support flow?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93790" y="515659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93790" y="5511641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8" name="Text 16"/>
          <p:cNvSpPr/>
          <p:nvPr/>
        </p:nvSpPr>
        <p:spPr>
          <a:xfrm>
            <a:off x="793790" y="56859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Longitudinal Effects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93790" y="6176367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Does appropriate reliance decay over time with increased familiarity?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7428548" y="515659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428548" y="5511641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22" name="Text 20"/>
          <p:cNvSpPr/>
          <p:nvPr/>
        </p:nvSpPr>
        <p:spPr>
          <a:xfrm>
            <a:off x="7428548" y="56859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AIRS-18 Validation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7428548" y="6176367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Does AR provide incremental validity in predicting collaboration outcomes?</a:t>
            </a:r>
            <a:endParaRPr lang="en-US" sz="17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838319"/>
            <a:ext cx="894278" cy="244078"/>
          </a:xfrm>
          <a:prstGeom prst="roundRect">
            <a:avLst>
              <a:gd name="adj" fmla="val 20296"/>
            </a:avLst>
          </a:prstGeom>
          <a:solidFill>
            <a:srgbClr val="DADBF1"/>
          </a:solidFill>
          <a:ln/>
        </p:spPr>
      </p:sp>
      <p:sp>
        <p:nvSpPr>
          <p:cNvPr id="3" name="Text 1"/>
          <p:cNvSpPr/>
          <p:nvPr/>
        </p:nvSpPr>
        <p:spPr>
          <a:xfrm>
            <a:off x="882134" y="882491"/>
            <a:ext cx="717590" cy="155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NEXT STEPS</a:t>
            </a:r>
            <a:endParaRPr lang="en-US" sz="900" dirty="0"/>
          </a:p>
        </p:txBody>
      </p:sp>
      <p:sp>
        <p:nvSpPr>
          <p:cNvPr id="4" name="Text 2"/>
          <p:cNvSpPr/>
          <p:nvPr/>
        </p:nvSpPr>
        <p:spPr>
          <a:xfrm>
            <a:off x="793790" y="1120616"/>
            <a:ext cx="7036475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What I'm Bringing to This Conversation</a:t>
            </a:r>
            <a:endParaRPr lang="en-US" sz="2900" dirty="0"/>
          </a:p>
        </p:txBody>
      </p:sp>
      <p:sp>
        <p:nvSpPr>
          <p:cNvPr id="5" name="Text 3"/>
          <p:cNvSpPr/>
          <p:nvPr/>
        </p:nvSpPr>
        <p:spPr>
          <a:xfrm>
            <a:off x="793790" y="1619607"/>
            <a:ext cx="3928705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Assets Available for Research Collaboration</a:t>
            </a:r>
            <a:endParaRPr lang="en-US" sz="14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993702"/>
            <a:ext cx="1195387" cy="119538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93790" y="3308866"/>
            <a:ext cx="1852255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Alex Implementation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793790" y="3596640"/>
            <a:ext cx="3170872" cy="389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Production cognitive architecture with embedded AR protocols</a:t>
            </a:r>
            <a:endParaRPr lang="en-US" sz="11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4439" y="1993702"/>
            <a:ext cx="1195387" cy="119538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4084439" y="3308866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AIRS-16 Instrument</a:t>
            </a:r>
            <a:endParaRPr lang="en-US" sz="1450" dirty="0"/>
          </a:p>
        </p:txBody>
      </p:sp>
      <p:sp>
        <p:nvSpPr>
          <p:cNvPr id="11" name="Text 7"/>
          <p:cNvSpPr/>
          <p:nvPr/>
        </p:nvSpPr>
        <p:spPr>
          <a:xfrm>
            <a:off x="4084439" y="3596640"/>
            <a:ext cx="3170872" cy="389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Validated scale (N=523), deployed at airs.correax.com</a:t>
            </a:r>
            <a:endParaRPr lang="en-US" sz="11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5088" y="1993702"/>
            <a:ext cx="1195387" cy="1195388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375088" y="3308866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Two Platforms</a:t>
            </a:r>
            <a:endParaRPr lang="en-US" sz="1450" dirty="0"/>
          </a:p>
        </p:txBody>
      </p:sp>
      <p:sp>
        <p:nvSpPr>
          <p:cNvPr id="14" name="Text 9"/>
          <p:cNvSpPr/>
          <p:nvPr/>
        </p:nvSpPr>
        <p:spPr>
          <a:xfrm>
            <a:off x="7375088" y="3596640"/>
            <a:ext cx="3170872" cy="389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VS Code + M365 for cross-population comparison</a:t>
            </a:r>
            <a:endParaRPr lang="en-US" sz="1150" dirty="0"/>
          </a:p>
        </p:txBody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5738" y="1993702"/>
            <a:ext cx="1195387" cy="1195388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10665738" y="3308866"/>
            <a:ext cx="2056686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Instrumentation Hooks</a:t>
            </a:r>
            <a:endParaRPr lang="en-US" sz="1450" dirty="0"/>
          </a:p>
        </p:txBody>
      </p:sp>
      <p:sp>
        <p:nvSpPr>
          <p:cNvPr id="17" name="Text 11"/>
          <p:cNvSpPr/>
          <p:nvPr/>
        </p:nvSpPr>
        <p:spPr>
          <a:xfrm>
            <a:off x="10665738" y="3596640"/>
            <a:ext cx="3170872" cy="389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Ready for telemetry on AR behaviors and outcomes</a:t>
            </a:r>
            <a:endParaRPr lang="en-US" sz="1150" dirty="0"/>
          </a:p>
        </p:txBody>
      </p:sp>
      <p:pic>
        <p:nvPicPr>
          <p:cNvPr id="18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177308"/>
            <a:ext cx="1195387" cy="1195388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793790" y="5492472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Article Draft</a:t>
            </a:r>
            <a:endParaRPr lang="en-US" sz="1450" dirty="0"/>
          </a:p>
        </p:txBody>
      </p:sp>
      <p:sp>
        <p:nvSpPr>
          <p:cNvPr id="20" name="Text 13"/>
          <p:cNvSpPr/>
          <p:nvPr/>
        </p:nvSpPr>
        <p:spPr>
          <a:xfrm>
            <a:off x="793790" y="5780246"/>
            <a:ext cx="3170872" cy="389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Version 5 comprehensive scholarly treatment (≈1100 lines)</a:t>
            </a:r>
            <a:endParaRPr lang="en-US" sz="1150" dirty="0"/>
          </a:p>
        </p:txBody>
      </p:sp>
      <p:sp>
        <p:nvSpPr>
          <p:cNvPr id="21" name="Text 14"/>
          <p:cNvSpPr/>
          <p:nvPr/>
        </p:nvSpPr>
        <p:spPr>
          <a:xfrm>
            <a:off x="793790" y="6277094"/>
            <a:ext cx="13042821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Looking for:</a:t>
            </a:r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Measurement expertise, validation study design, Microsoft Research alignment on human-AI collaboration priorities.</a:t>
            </a:r>
            <a:endParaRPr lang="en-US" sz="1150" dirty="0"/>
          </a:p>
        </p:txBody>
      </p:sp>
      <p:sp>
        <p:nvSpPr>
          <p:cNvPr id="22" name="Shape 15"/>
          <p:cNvSpPr/>
          <p:nvPr/>
        </p:nvSpPr>
        <p:spPr>
          <a:xfrm>
            <a:off x="793790" y="6653044"/>
            <a:ext cx="13042821" cy="25956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</p:sp>
      <p:sp>
        <p:nvSpPr>
          <p:cNvPr id="23" name="Text 16"/>
          <p:cNvSpPr/>
          <p:nvPr/>
        </p:nvSpPr>
        <p:spPr>
          <a:xfrm>
            <a:off x="1014889" y="6894433"/>
            <a:ext cx="12821722" cy="389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"AI can bridge gaps of time, distance, and scale, but only if built correctly." </a:t>
            </a:r>
            <a:endParaRPr lang="en-US" sz="1150" dirty="0"/>
          </a:p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— Jaime Teevan, Microsoft Chief Scientist</a:t>
            </a:r>
            <a:endParaRPr lang="en-US" sz="1150" dirty="0"/>
          </a:p>
        </p:txBody>
      </p:sp>
      <p:sp>
        <p:nvSpPr>
          <p:cNvPr id="24" name="Shape 17"/>
          <p:cNvSpPr/>
          <p:nvPr/>
        </p:nvSpPr>
        <p:spPr>
          <a:xfrm>
            <a:off x="793790" y="6786682"/>
            <a:ext cx="15240" cy="604599"/>
          </a:xfrm>
          <a:prstGeom prst="rect">
            <a:avLst/>
          </a:prstGeom>
          <a:solidFill>
            <a:srgbClr val="4950BC"/>
          </a:solidFill>
          <a:ln/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20078" y="502801"/>
            <a:ext cx="1678424" cy="308253"/>
          </a:xfrm>
          <a:prstGeom prst="roundRect">
            <a:avLst>
              <a:gd name="adj" fmla="val 19315"/>
            </a:avLst>
          </a:prstGeom>
          <a:solidFill>
            <a:srgbClr val="DADBF1"/>
          </a:solidFill>
          <a:ln/>
        </p:spPr>
      </p:sp>
      <p:sp>
        <p:nvSpPr>
          <p:cNvPr id="3" name="Text 1"/>
          <p:cNvSpPr/>
          <p:nvPr/>
        </p:nvSpPr>
        <p:spPr>
          <a:xfrm>
            <a:off x="726281" y="555903"/>
            <a:ext cx="1466017" cy="202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RESEARCH PROBLEM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620078" y="866418"/>
            <a:ext cx="12160210" cy="553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Miscalibrated Confidence Undermines Human-AI Teams</a:t>
            </a:r>
            <a:endParaRPr lang="en-US" sz="34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0078" y="1783318"/>
            <a:ext cx="5787866" cy="578786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847761" y="1752243"/>
            <a:ext cx="7170063" cy="504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Dell'Acqua et al. (2023) documented a surprising finding: Human+AI teams can perform </a:t>
            </a:r>
            <a:pPr algn="l" indent="0" marL="0">
              <a:lnSpc>
                <a:spcPts val="195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worse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than either alone when reliance is miscalibrated.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6847761" y="2395418"/>
            <a:ext cx="2670453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Two Interrelated Failures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6847761" y="2810589"/>
            <a:ext cx="7170063" cy="504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3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Hallucination: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AI generates plausible but incorrect information</a:t>
            </a:r>
            <a:endParaRPr lang="en-US" sz="1350" dirty="0"/>
          </a:p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3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Over-reliance: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Users accept without critical evaluation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6847761" y="3440123"/>
            <a:ext cx="7170063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Root cause: No signals for when to trust versus verify.</a:t>
            </a:r>
            <a:endParaRPr lang="en-US" sz="13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80190" y="626031"/>
            <a:ext cx="1965603" cy="413147"/>
          </a:xfrm>
          <a:prstGeom prst="roundRect">
            <a:avLst>
              <a:gd name="adj" fmla="val 17525"/>
            </a:avLst>
          </a:prstGeom>
          <a:noFill/>
          <a:ln w="7620">
            <a:solidFill>
              <a:srgbClr val="4950BC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6416993" y="698183"/>
            <a:ext cx="1691997" cy="268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5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AETHER SYNTHESIS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6280190" y="1120973"/>
            <a:ext cx="7556421" cy="1346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What Does "Appropriate Reliance" Mean?</a:t>
            </a:r>
            <a:endParaRPr lang="en-US" sz="4200" dirty="0"/>
          </a:p>
        </p:txBody>
      </p:sp>
      <p:sp>
        <p:nvSpPr>
          <p:cNvPr id="6" name="Text 3"/>
          <p:cNvSpPr/>
          <p:nvPr/>
        </p:nvSpPr>
        <p:spPr>
          <a:xfrm>
            <a:off x="6280190" y="2774871"/>
            <a:ext cx="7556421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From Passi, Dhanorkar, &amp; Vorvoreanu (2024) — approximately 50 papers reviewed: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6280190" y="3677364"/>
            <a:ext cx="3675817" cy="1913692"/>
          </a:xfrm>
          <a:prstGeom prst="roundRect">
            <a:avLst>
              <a:gd name="adj" fmla="val 472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503194" y="3900368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Definition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6503194" y="4359712"/>
            <a:ext cx="3229808" cy="1008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accept correct AI outputs AND reject incorrect ones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0160675" y="3677364"/>
            <a:ext cx="3675936" cy="1913692"/>
          </a:xfrm>
          <a:prstGeom prst="roundRect">
            <a:avLst>
              <a:gd name="adj" fmla="val 472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383679" y="3900368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CAIR Component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10383679" y="4359712"/>
            <a:ext cx="3229928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Correct AI-Reliance: Trust AI when AI is right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6280190" y="5795724"/>
            <a:ext cx="7556421" cy="1241465"/>
          </a:xfrm>
          <a:prstGeom prst="roundRect">
            <a:avLst>
              <a:gd name="adj" fmla="val 729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503194" y="6018728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CSR Component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6503194" y="6478072"/>
            <a:ext cx="7110412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Correct Self-Reliance: Trust self when AI is wrong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6280190" y="7267456"/>
            <a:ext cx="7556421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Metric: </a:t>
            </a:r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AoR = 1</a:t>
            </a:r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indicates optimal calibration (Schemmer et al., 2023)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947499"/>
            <a:ext cx="1439347" cy="343614"/>
          </a:xfrm>
          <a:prstGeom prst="roundRect">
            <a:avLst>
              <a:gd name="adj" fmla="val 18853"/>
            </a:avLst>
          </a:prstGeom>
          <a:solidFill>
            <a:srgbClr val="DADBF1"/>
          </a:solidFill>
          <a:ln/>
        </p:spPr>
      </p:sp>
      <p:sp>
        <p:nvSpPr>
          <p:cNvPr id="3" name="Text 1"/>
          <p:cNvSpPr/>
          <p:nvPr/>
        </p:nvSpPr>
        <p:spPr>
          <a:xfrm>
            <a:off x="909399" y="1005245"/>
            <a:ext cx="1208127" cy="228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EVIDENCE BASE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793790" y="1356598"/>
            <a:ext cx="7882295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Research-Validated Interventions</a:t>
            </a:r>
            <a:endParaRPr lang="en-US" sz="3750" dirty="0"/>
          </a:p>
        </p:txBody>
      </p:sp>
      <p:sp>
        <p:nvSpPr>
          <p:cNvPr id="5" name="Shape 3"/>
          <p:cNvSpPr/>
          <p:nvPr/>
        </p:nvSpPr>
        <p:spPr>
          <a:xfrm>
            <a:off x="793790" y="2389108"/>
            <a:ext cx="7637502" cy="4708684"/>
          </a:xfrm>
          <a:prstGeom prst="roundRect">
            <a:avLst>
              <a:gd name="adj" fmla="val 172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801410" y="2396728"/>
            <a:ext cx="7622262" cy="4969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994410" y="2502575"/>
            <a:ext cx="2659499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Intervention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4047053" y="2502575"/>
            <a:ext cx="1512332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Effect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5952530" y="2502575"/>
            <a:ext cx="2278380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Source</a:t>
            </a:r>
            <a:endParaRPr lang="en-US" sz="1500" dirty="0"/>
          </a:p>
        </p:txBody>
      </p:sp>
      <p:sp>
        <p:nvSpPr>
          <p:cNvPr id="10" name="Shape 8"/>
          <p:cNvSpPr/>
          <p:nvPr/>
        </p:nvSpPr>
        <p:spPr>
          <a:xfrm>
            <a:off x="801410" y="2893695"/>
            <a:ext cx="7622262" cy="78224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994410" y="2999542"/>
            <a:ext cx="2659499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self-critiques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4047053" y="2999542"/>
            <a:ext cx="1512332" cy="570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+50% error detection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5952530" y="2999542"/>
            <a:ext cx="2278380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Saunders et al. (2022)</a:t>
            </a:r>
            <a:endParaRPr lang="en-US" sz="1500" dirty="0"/>
          </a:p>
        </p:txBody>
      </p:sp>
      <p:sp>
        <p:nvSpPr>
          <p:cNvPr id="14" name="Shape 12"/>
          <p:cNvSpPr/>
          <p:nvPr/>
        </p:nvSpPr>
        <p:spPr>
          <a:xfrm>
            <a:off x="801410" y="3675936"/>
            <a:ext cx="7622262" cy="7822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994410" y="3781782"/>
            <a:ext cx="2659499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Contrastive explanations</a:t>
            </a:r>
            <a:endParaRPr lang="en-US" sz="1500" dirty="0"/>
          </a:p>
        </p:txBody>
      </p:sp>
      <p:sp>
        <p:nvSpPr>
          <p:cNvPr id="16" name="Text 14"/>
          <p:cNvSpPr/>
          <p:nvPr/>
        </p:nvSpPr>
        <p:spPr>
          <a:xfrm>
            <a:off x="4047053" y="3781782"/>
            <a:ext cx="1512332" cy="570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+20% accuracy when AI wrong</a:t>
            </a:r>
            <a:endParaRPr lang="en-US" sz="1500" dirty="0"/>
          </a:p>
        </p:txBody>
      </p:sp>
      <p:sp>
        <p:nvSpPr>
          <p:cNvPr id="17" name="Text 15"/>
          <p:cNvSpPr/>
          <p:nvPr/>
        </p:nvSpPr>
        <p:spPr>
          <a:xfrm>
            <a:off x="5952530" y="3781782"/>
            <a:ext cx="2278380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 et al. (2023)</a:t>
            </a:r>
            <a:endParaRPr lang="en-US" sz="1500" dirty="0"/>
          </a:p>
        </p:txBody>
      </p:sp>
      <p:sp>
        <p:nvSpPr>
          <p:cNvPr id="18" name="Shape 16"/>
          <p:cNvSpPr/>
          <p:nvPr/>
        </p:nvSpPr>
        <p:spPr>
          <a:xfrm>
            <a:off x="801410" y="4458176"/>
            <a:ext cx="7622262" cy="106751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994410" y="4564023"/>
            <a:ext cx="2659499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Background explanations</a:t>
            </a:r>
            <a:endParaRPr lang="en-US" sz="1500" dirty="0"/>
          </a:p>
        </p:txBody>
      </p:sp>
      <p:sp>
        <p:nvSpPr>
          <p:cNvPr id="20" name="Text 18"/>
          <p:cNvSpPr/>
          <p:nvPr/>
        </p:nvSpPr>
        <p:spPr>
          <a:xfrm>
            <a:off x="4047053" y="4564023"/>
            <a:ext cx="1512332" cy="8558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61% → 47% incorrect acceptance</a:t>
            </a:r>
            <a:endParaRPr lang="en-US" sz="1500" dirty="0"/>
          </a:p>
        </p:txBody>
      </p:sp>
      <p:sp>
        <p:nvSpPr>
          <p:cNvPr id="21" name="Text 19"/>
          <p:cNvSpPr/>
          <p:nvPr/>
        </p:nvSpPr>
        <p:spPr>
          <a:xfrm>
            <a:off x="5952530" y="4564023"/>
            <a:ext cx="2278380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Goyal et al. (2023)</a:t>
            </a:r>
            <a:endParaRPr lang="en-US" sz="1500" dirty="0"/>
          </a:p>
        </p:txBody>
      </p:sp>
      <p:sp>
        <p:nvSpPr>
          <p:cNvPr id="22" name="Shape 20"/>
          <p:cNvSpPr/>
          <p:nvPr/>
        </p:nvSpPr>
        <p:spPr>
          <a:xfrm>
            <a:off x="801410" y="5525691"/>
            <a:ext cx="7622262" cy="7822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994410" y="5631537"/>
            <a:ext cx="2659499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Low-confidence expressions</a:t>
            </a:r>
            <a:endParaRPr lang="en-US" sz="1500" dirty="0"/>
          </a:p>
        </p:txBody>
      </p:sp>
      <p:sp>
        <p:nvSpPr>
          <p:cNvPr id="24" name="Text 22"/>
          <p:cNvSpPr/>
          <p:nvPr/>
        </p:nvSpPr>
        <p:spPr>
          <a:xfrm>
            <a:off x="4047053" y="5631537"/>
            <a:ext cx="1512332" cy="570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-25% false user confidence</a:t>
            </a:r>
            <a:endParaRPr lang="en-US" sz="1500" dirty="0"/>
          </a:p>
        </p:txBody>
      </p:sp>
      <p:sp>
        <p:nvSpPr>
          <p:cNvPr id="25" name="Text 23"/>
          <p:cNvSpPr/>
          <p:nvPr/>
        </p:nvSpPr>
        <p:spPr>
          <a:xfrm>
            <a:off x="5952530" y="5631537"/>
            <a:ext cx="2278380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Steyvers et al. (2024)</a:t>
            </a:r>
            <a:endParaRPr lang="en-US" sz="1500" dirty="0"/>
          </a:p>
        </p:txBody>
      </p:sp>
      <p:sp>
        <p:nvSpPr>
          <p:cNvPr id="26" name="Shape 24"/>
          <p:cNvSpPr/>
          <p:nvPr/>
        </p:nvSpPr>
        <p:spPr>
          <a:xfrm>
            <a:off x="801410" y="6307931"/>
            <a:ext cx="7622262" cy="78224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994410" y="6413778"/>
            <a:ext cx="2659499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Uncertainty highlighting</a:t>
            </a:r>
            <a:endParaRPr lang="en-US" sz="1500" dirty="0"/>
          </a:p>
        </p:txBody>
      </p:sp>
      <p:sp>
        <p:nvSpPr>
          <p:cNvPr id="28" name="Text 26"/>
          <p:cNvSpPr/>
          <p:nvPr/>
        </p:nvSpPr>
        <p:spPr>
          <a:xfrm>
            <a:off x="4047053" y="6413778"/>
            <a:ext cx="1512332" cy="570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+100% error detection</a:t>
            </a:r>
            <a:endParaRPr lang="en-US" sz="1500" dirty="0"/>
          </a:p>
        </p:txBody>
      </p:sp>
      <p:sp>
        <p:nvSpPr>
          <p:cNvPr id="29" name="Text 27"/>
          <p:cNvSpPr/>
          <p:nvPr/>
        </p:nvSpPr>
        <p:spPr>
          <a:xfrm>
            <a:off x="5952530" y="6413778"/>
            <a:ext cx="2278380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Spatharioti et al. (2023)</a:t>
            </a:r>
            <a:endParaRPr lang="en-US" sz="1500" dirty="0"/>
          </a:p>
        </p:txBody>
      </p:sp>
      <p:sp>
        <p:nvSpPr>
          <p:cNvPr id="30" name="Text 28"/>
          <p:cNvSpPr/>
          <p:nvPr/>
        </p:nvSpPr>
        <p:spPr>
          <a:xfrm>
            <a:off x="8909209" y="2368629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Pattern</a:t>
            </a:r>
            <a:endParaRPr lang="en-US" sz="1850" dirty="0"/>
          </a:p>
        </p:txBody>
      </p:sp>
      <p:sp>
        <p:nvSpPr>
          <p:cNvPr id="31" name="Text 29"/>
          <p:cNvSpPr/>
          <p:nvPr/>
        </p:nvSpPr>
        <p:spPr>
          <a:xfrm>
            <a:off x="8909209" y="2833688"/>
            <a:ext cx="4934903" cy="8558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Interventions that make AI uncertainty </a:t>
            </a:r>
            <a:pPr algn="l" indent="0" marL="0">
              <a:lnSpc>
                <a:spcPts val="2200"/>
              </a:lnSpc>
              <a:buNone/>
            </a:pPr>
            <a:r>
              <a:rPr lang="en-US" sz="150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visible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algn="l" indent="0" marL="0">
              <a:lnSpc>
                <a:spcPts val="2200"/>
              </a:lnSpc>
              <a:buNone/>
            </a:pPr>
            <a:r>
              <a:rPr lang="en-US" sz="150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actionable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consistently improve calibration across diverse contexts.</a:t>
            </a:r>
            <a:endParaRPr lang="en-US" sz="1500" dirty="0"/>
          </a:p>
        </p:txBody>
      </p:sp>
      <p:sp>
        <p:nvSpPr>
          <p:cNvPr id="32" name="Text 30"/>
          <p:cNvSpPr/>
          <p:nvPr/>
        </p:nvSpPr>
        <p:spPr>
          <a:xfrm>
            <a:off x="8909209" y="3836908"/>
            <a:ext cx="4934903" cy="570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Most effective: combining multiple mechanisms rather than single interventions.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02137"/>
            <a:ext cx="6559987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Alex Implementation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6280190" y="1657350"/>
            <a:ext cx="7203758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 Living Testbed for Appropriate Reliance Mechanisms</a:t>
            </a:r>
            <a:endParaRPr lang="en-US" sz="2100" dirty="0"/>
          </a:p>
        </p:txBody>
      </p:sp>
      <p:sp>
        <p:nvSpPr>
          <p:cNvPr id="5" name="Shape 2"/>
          <p:cNvSpPr/>
          <p:nvPr/>
        </p:nvSpPr>
        <p:spPr>
          <a:xfrm>
            <a:off x="6280190" y="2301002"/>
            <a:ext cx="3675817" cy="2296001"/>
          </a:xfrm>
          <a:prstGeom prst="roundRect">
            <a:avLst>
              <a:gd name="adj" fmla="val 3942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26054" y="2546866"/>
            <a:ext cx="3184088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Structured Memory Systems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6526054" y="3342799"/>
            <a:ext cx="3184088" cy="1008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Procedural, episodic, and domain knowledge components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10160675" y="2301002"/>
            <a:ext cx="3675936" cy="2296001"/>
          </a:xfrm>
          <a:prstGeom prst="roundRect">
            <a:avLst>
              <a:gd name="adj" fmla="val 3942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406539" y="2546866"/>
            <a:ext cx="3184208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Multi-Platform Deployment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10406539" y="3342799"/>
            <a:ext cx="3184208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VS Code for developers, M365 for knowledge workers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6280190" y="4801672"/>
            <a:ext cx="7556421" cy="1287185"/>
          </a:xfrm>
          <a:prstGeom prst="roundRect">
            <a:avLst>
              <a:gd name="adj" fmla="val 7031"/>
            </a:avLst>
          </a:prstGeom>
          <a:solidFill>
            <a:srgbClr val="FFFFFF"/>
          </a:solidFill>
          <a:ln w="30480">
            <a:solidFill>
              <a:srgbClr val="C0C1D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26054" y="5047536"/>
            <a:ext cx="3164919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Embedded AR Protocols</a:t>
            </a:r>
            <a:endParaRPr lang="en-US" sz="2100" dirty="0"/>
          </a:p>
        </p:txBody>
      </p:sp>
      <p:sp>
        <p:nvSpPr>
          <p:cNvPr id="13" name="Text 10"/>
          <p:cNvSpPr/>
          <p:nvPr/>
        </p:nvSpPr>
        <p:spPr>
          <a:xfrm>
            <a:off x="6526054" y="5506879"/>
            <a:ext cx="7064693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Confidence calibration, source grounding, mode separation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6280190" y="6319123"/>
            <a:ext cx="7556421" cy="1008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Currently deployed with approximately 7,000 lines of AR-specific protocol code, enabling systematic investigation of calibration mechanisms in production contexts.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80190" y="1211342"/>
            <a:ext cx="1526143" cy="343614"/>
          </a:xfrm>
          <a:prstGeom prst="roundRect">
            <a:avLst>
              <a:gd name="adj" fmla="val 18853"/>
            </a:avLst>
          </a:prstGeom>
          <a:solidFill>
            <a:srgbClr val="DADBF1"/>
          </a:solidFill>
          <a:ln/>
        </p:spPr>
      </p:sp>
      <p:sp>
        <p:nvSpPr>
          <p:cNvPr id="4" name="Text 1"/>
          <p:cNvSpPr/>
          <p:nvPr/>
        </p:nvSpPr>
        <p:spPr>
          <a:xfrm>
            <a:off x="6395799" y="1269087"/>
            <a:ext cx="1294924" cy="228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INNOVATION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6280190" y="1620441"/>
            <a:ext cx="7542967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Epistemic vs. Generative Modes</a:t>
            </a:r>
            <a:endParaRPr lang="en-US" sz="3750" dirty="0"/>
          </a:p>
        </p:txBody>
      </p:sp>
      <p:sp>
        <p:nvSpPr>
          <p:cNvPr id="6" name="Text 3"/>
          <p:cNvSpPr/>
          <p:nvPr/>
        </p:nvSpPr>
        <p:spPr>
          <a:xfrm>
            <a:off x="6280190" y="2288381"/>
            <a:ext cx="5276969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Not All AI Output Needs the Same Calibration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280190" y="2999184"/>
            <a:ext cx="2892028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Epistemic Mode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6280190" y="3524488"/>
            <a:ext cx="3543062" cy="1997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Factual claims and verifiable statements</a:t>
            </a:r>
            <a:endParaRPr lang="en-US" sz="1500" dirty="0"/>
          </a:p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90% confidence ceiling maximum</a:t>
            </a:r>
            <a:endParaRPr lang="en-US" sz="1500" dirty="0"/>
          </a:p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Source grounding required</a:t>
            </a:r>
            <a:endParaRPr lang="en-US" sz="1500" dirty="0"/>
          </a:p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Language: "According to documentation..."</a:t>
            </a:r>
            <a:endParaRPr lang="en-US" sz="1500" dirty="0"/>
          </a:p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trigger: 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/verify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command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10301168" y="2999184"/>
            <a:ext cx="2892028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Generative Mode</a:t>
            </a:r>
            <a:endParaRPr lang="en-US" sz="2250" dirty="0"/>
          </a:p>
        </p:txBody>
      </p:sp>
      <p:sp>
        <p:nvSpPr>
          <p:cNvPr id="10" name="Text 7"/>
          <p:cNvSpPr/>
          <p:nvPr/>
        </p:nvSpPr>
        <p:spPr>
          <a:xfrm>
            <a:off x="10301168" y="3524488"/>
            <a:ext cx="3543062" cy="17120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Creative ideas and brainstorming</a:t>
            </a:r>
            <a:endParaRPr lang="en-US" sz="1500" dirty="0"/>
          </a:p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Collaborative validation approach</a:t>
            </a:r>
            <a:endParaRPr lang="en-US" sz="1500" dirty="0"/>
          </a:p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Proposal framing encouraged</a:t>
            </a:r>
            <a:endParaRPr lang="en-US" sz="1500" dirty="0"/>
          </a:p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Language: "Here's an idea to explore..."</a:t>
            </a:r>
            <a:endParaRPr lang="en-US" sz="1500" dirty="0"/>
          </a:p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trigger: 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/creative</a:t>
            </a:r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command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280190" y="5534887"/>
            <a:ext cx="7556421" cy="1026200"/>
          </a:xfrm>
          <a:prstGeom prst="roundRect">
            <a:avLst>
              <a:gd name="adj" fmla="val 7891"/>
            </a:avLst>
          </a:prstGeom>
          <a:solidFill>
            <a:srgbClr val="C7C9EA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2952" y="5820399"/>
            <a:ext cx="240983" cy="192762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6906697" y="5746818"/>
            <a:ext cx="6737152" cy="570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insight: Applying epistemic constraints to creativity impoverishes collaboration. Different modes optimize for different outcomes.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8913"/>
            <a:ext cx="7351633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Confidence Ceiling Protocol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93790" y="1584127"/>
            <a:ext cx="4823817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Never Claim What You Can't Support</a:t>
            </a:r>
            <a:endParaRPr lang="en-US" sz="21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458045"/>
            <a:ext cx="4656415" cy="465641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28755" y="2411968"/>
            <a:ext cx="7615357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Based on Lin et al. (2022) — models can verbalize calibrated uncertainty when properly instructed.</a:t>
            </a:r>
            <a:endParaRPr lang="en-US" sz="1650" dirty="0"/>
          </a:p>
        </p:txBody>
      </p:sp>
      <p:sp>
        <p:nvSpPr>
          <p:cNvPr id="6" name="Shape 3"/>
          <p:cNvSpPr/>
          <p:nvPr/>
        </p:nvSpPr>
        <p:spPr>
          <a:xfrm>
            <a:off x="6228755" y="3314462"/>
            <a:ext cx="7615357" cy="2999542"/>
          </a:xfrm>
          <a:prstGeom prst="roundRect">
            <a:avLst>
              <a:gd name="adj" fmla="val 301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6236375" y="3322082"/>
            <a:ext cx="7600117" cy="59686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6451878" y="3452455"/>
            <a:ext cx="4125397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Content Type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11015663" y="3452455"/>
            <a:ext cx="2605445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Maximum Confidence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36375" y="3918942"/>
            <a:ext cx="7600117" cy="59686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6451878" y="4049316"/>
            <a:ext cx="4125397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Direct file reading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11015663" y="4049316"/>
            <a:ext cx="2605445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100%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6236375" y="4515803"/>
            <a:ext cx="7600117" cy="59686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451878" y="4646176"/>
            <a:ext cx="4125397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Documented patterns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11015663" y="4646176"/>
            <a:ext cx="2605445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90%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6236375" y="5112663"/>
            <a:ext cx="7600117" cy="59686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6451878" y="5243036"/>
            <a:ext cx="4125397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Factual without source</a:t>
            </a:r>
            <a:endParaRPr lang="en-US" sz="1650" dirty="0"/>
          </a:p>
        </p:txBody>
      </p:sp>
      <p:sp>
        <p:nvSpPr>
          <p:cNvPr id="18" name="Text 15"/>
          <p:cNvSpPr/>
          <p:nvPr/>
        </p:nvSpPr>
        <p:spPr>
          <a:xfrm>
            <a:off x="11015663" y="5243036"/>
            <a:ext cx="2605445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70%</a:t>
            </a:r>
            <a:endParaRPr lang="en-US" sz="1650" dirty="0"/>
          </a:p>
        </p:txBody>
      </p:sp>
      <p:sp>
        <p:nvSpPr>
          <p:cNvPr id="19" name="Shape 16"/>
          <p:cNvSpPr/>
          <p:nvPr/>
        </p:nvSpPr>
        <p:spPr>
          <a:xfrm>
            <a:off x="6236375" y="5709523"/>
            <a:ext cx="7600117" cy="59686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0" name="Text 17"/>
          <p:cNvSpPr/>
          <p:nvPr/>
        </p:nvSpPr>
        <p:spPr>
          <a:xfrm>
            <a:off x="6451878" y="5839897"/>
            <a:ext cx="4125397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Inference/edge cases</a:t>
            </a:r>
            <a:endParaRPr lang="en-US" sz="1650" dirty="0"/>
          </a:p>
        </p:txBody>
      </p:sp>
      <p:sp>
        <p:nvSpPr>
          <p:cNvPr id="21" name="Text 18"/>
          <p:cNvSpPr/>
          <p:nvPr/>
        </p:nvSpPr>
        <p:spPr>
          <a:xfrm>
            <a:off x="11015663" y="5839897"/>
            <a:ext cx="2605445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50%</a:t>
            </a:r>
            <a:endParaRPr lang="en-US" sz="1650" dirty="0"/>
          </a:p>
        </p:txBody>
      </p:sp>
      <p:sp>
        <p:nvSpPr>
          <p:cNvPr id="22" name="Text 19"/>
          <p:cNvSpPr/>
          <p:nvPr/>
        </p:nvSpPr>
        <p:spPr>
          <a:xfrm>
            <a:off x="6228755" y="6544270"/>
            <a:ext cx="7615357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90% ceiling communicates: "This should work, but verify in your specific context."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7705"/>
            <a:ext cx="6712029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Human Judgment Flagging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93790" y="1399103"/>
            <a:ext cx="5203269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Some Decisions Require Human Authority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93790" y="1993463"/>
            <a:ext cx="13042821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systems should inform but not decide on matters requiring human values, accountability, and contextual judgment: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793790" y="2510433"/>
            <a:ext cx="4225052" cy="1958697"/>
          </a:xfrm>
          <a:prstGeom prst="roundRect">
            <a:avLst>
              <a:gd name="adj" fmla="val 437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1005483" y="2722126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4950BC"/>
          </a:solidFill>
          <a:ln/>
        </p:spPr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73837" y="2890480"/>
            <a:ext cx="275511" cy="275511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05483" y="3518178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Business Strategy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005483" y="3947160"/>
            <a:ext cx="3801666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Priorities and strategic direction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202555" y="2510433"/>
            <a:ext cx="4225171" cy="1958697"/>
          </a:xfrm>
          <a:prstGeom prst="roundRect">
            <a:avLst>
              <a:gd name="adj" fmla="val 437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5414248" y="2722126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4950BC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2603" y="2890480"/>
            <a:ext cx="275511" cy="275511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14248" y="3518178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Ethical Dilemmas</a:t>
            </a:r>
            <a:endParaRPr lang="en-US" sz="2000" dirty="0"/>
          </a:p>
        </p:txBody>
      </p:sp>
      <p:sp>
        <p:nvSpPr>
          <p:cNvPr id="14" name="Text 10"/>
          <p:cNvSpPr/>
          <p:nvPr/>
        </p:nvSpPr>
        <p:spPr>
          <a:xfrm>
            <a:off x="5414248" y="3947160"/>
            <a:ext cx="3801785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Values-based tradeoff decisions</a:t>
            </a: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9611439" y="2510433"/>
            <a:ext cx="4225171" cy="1958697"/>
          </a:xfrm>
          <a:prstGeom prst="roundRect">
            <a:avLst>
              <a:gd name="adj" fmla="val 437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6" name="Shape 12"/>
          <p:cNvSpPr/>
          <p:nvPr/>
        </p:nvSpPr>
        <p:spPr>
          <a:xfrm>
            <a:off x="9823133" y="2722126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4950BC"/>
          </a:solidFill>
          <a:ln/>
        </p:spPr>
      </p:sp>
      <p:pic>
        <p:nvPicPr>
          <p:cNvPr id="17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91487" y="2890480"/>
            <a:ext cx="275511" cy="275511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9823133" y="3518178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Personnel Decisions</a:t>
            </a:r>
            <a:endParaRPr lang="en-US" sz="2000" dirty="0"/>
          </a:p>
        </p:txBody>
      </p:sp>
      <p:sp>
        <p:nvSpPr>
          <p:cNvPr id="19" name="Text 14"/>
          <p:cNvSpPr/>
          <p:nvPr/>
        </p:nvSpPr>
        <p:spPr>
          <a:xfrm>
            <a:off x="9823133" y="3947160"/>
            <a:ext cx="3801785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Hiring, promotion, termination</a:t>
            </a:r>
            <a:endParaRPr lang="en-US" sz="1600" dirty="0"/>
          </a:p>
        </p:txBody>
      </p:sp>
      <p:sp>
        <p:nvSpPr>
          <p:cNvPr id="20" name="Shape 15"/>
          <p:cNvSpPr/>
          <p:nvPr/>
        </p:nvSpPr>
        <p:spPr>
          <a:xfrm>
            <a:off x="793790" y="4652843"/>
            <a:ext cx="6429494" cy="1958697"/>
          </a:xfrm>
          <a:prstGeom prst="roundRect">
            <a:avLst>
              <a:gd name="adj" fmla="val 437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1" name="Shape 16"/>
          <p:cNvSpPr/>
          <p:nvPr/>
        </p:nvSpPr>
        <p:spPr>
          <a:xfrm>
            <a:off x="1005483" y="4864537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4950BC"/>
          </a:solidFill>
          <a:ln/>
        </p:spPr>
      </p:sp>
      <p:pic>
        <p:nvPicPr>
          <p:cNvPr id="2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73837" y="5032891"/>
            <a:ext cx="275511" cy="275511"/>
          </a:xfrm>
          <a:prstGeom prst="rect">
            <a:avLst/>
          </a:prstGeom>
        </p:spPr>
      </p:pic>
      <p:sp>
        <p:nvSpPr>
          <p:cNvPr id="23" name="Text 17"/>
          <p:cNvSpPr/>
          <p:nvPr/>
        </p:nvSpPr>
        <p:spPr>
          <a:xfrm>
            <a:off x="1005483" y="5660588"/>
            <a:ext cx="2675453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Security Architecture</a:t>
            </a:r>
            <a:endParaRPr lang="en-US" sz="2000" dirty="0"/>
          </a:p>
        </p:txBody>
      </p:sp>
      <p:sp>
        <p:nvSpPr>
          <p:cNvPr id="24" name="Text 18"/>
          <p:cNvSpPr/>
          <p:nvPr/>
        </p:nvSpPr>
        <p:spPr>
          <a:xfrm>
            <a:off x="1005483" y="6089571"/>
            <a:ext cx="6006108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Risk tolerance and protection levels</a:t>
            </a:r>
            <a:endParaRPr lang="en-US" sz="1600" dirty="0"/>
          </a:p>
        </p:txBody>
      </p:sp>
      <p:sp>
        <p:nvSpPr>
          <p:cNvPr id="25" name="Shape 19"/>
          <p:cNvSpPr/>
          <p:nvPr/>
        </p:nvSpPr>
        <p:spPr>
          <a:xfrm>
            <a:off x="7406997" y="4652843"/>
            <a:ext cx="6429613" cy="1958697"/>
          </a:xfrm>
          <a:prstGeom prst="roundRect">
            <a:avLst>
              <a:gd name="adj" fmla="val 437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6" name="Shape 20"/>
          <p:cNvSpPr/>
          <p:nvPr/>
        </p:nvSpPr>
        <p:spPr>
          <a:xfrm>
            <a:off x="7618690" y="4864537"/>
            <a:ext cx="612338" cy="612338"/>
          </a:xfrm>
          <a:prstGeom prst="roundRect">
            <a:avLst>
              <a:gd name="adj" fmla="val 14931436"/>
            </a:avLst>
          </a:prstGeom>
          <a:solidFill>
            <a:srgbClr val="4950BC"/>
          </a:solidFill>
          <a:ln/>
        </p:spPr>
      </p:sp>
      <p:pic>
        <p:nvPicPr>
          <p:cNvPr id="27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787045" y="5032891"/>
            <a:ext cx="275511" cy="275511"/>
          </a:xfrm>
          <a:prstGeom prst="rect">
            <a:avLst/>
          </a:prstGeom>
        </p:spPr>
      </p:pic>
      <p:sp>
        <p:nvSpPr>
          <p:cNvPr id="28" name="Text 21"/>
          <p:cNvSpPr/>
          <p:nvPr/>
        </p:nvSpPr>
        <p:spPr>
          <a:xfrm>
            <a:off x="7618690" y="5660588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Legal/Compliance</a:t>
            </a:r>
            <a:endParaRPr lang="en-US" sz="2000" dirty="0"/>
          </a:p>
        </p:txBody>
      </p:sp>
      <p:sp>
        <p:nvSpPr>
          <p:cNvPr id="29" name="Text 22"/>
          <p:cNvSpPr/>
          <p:nvPr/>
        </p:nvSpPr>
        <p:spPr>
          <a:xfrm>
            <a:off x="7618690" y="6089571"/>
            <a:ext cx="6006227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Regulatory interpretation and application</a:t>
            </a:r>
            <a:endParaRPr lang="en-US" sz="1600" dirty="0"/>
          </a:p>
        </p:txBody>
      </p:sp>
      <p:sp>
        <p:nvSpPr>
          <p:cNvPr id="30" name="Text 23"/>
          <p:cNvSpPr/>
          <p:nvPr/>
        </p:nvSpPr>
        <p:spPr>
          <a:xfrm>
            <a:off x="1099899" y="7024926"/>
            <a:ext cx="12736711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Flagging pattern: "I can outline the options, but the choice depends on your priorities around [tradeoff]."</a:t>
            </a:r>
            <a:endParaRPr lang="en-US" sz="1600" dirty="0"/>
          </a:p>
        </p:txBody>
      </p:sp>
      <p:sp>
        <p:nvSpPr>
          <p:cNvPr id="31" name="Shape 24"/>
          <p:cNvSpPr/>
          <p:nvPr/>
        </p:nvSpPr>
        <p:spPr>
          <a:xfrm>
            <a:off x="793790" y="6818233"/>
            <a:ext cx="22860" cy="723662"/>
          </a:xfrm>
          <a:prstGeom prst="rect">
            <a:avLst/>
          </a:prstGeom>
          <a:solidFill>
            <a:srgbClr val="4950BC"/>
          </a:solidFill>
          <a:ln/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85418" y="381357"/>
            <a:ext cx="1254204" cy="241340"/>
          </a:xfrm>
          <a:prstGeom prst="roundRect">
            <a:avLst>
              <a:gd name="adj" fmla="val 19310"/>
            </a:avLst>
          </a:prstGeom>
          <a:noFill/>
          <a:ln w="7620">
            <a:solidFill>
              <a:srgbClr val="4950BC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576143" y="430530"/>
            <a:ext cx="1072753" cy="142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85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RESEARCH FINDING</a:t>
            </a:r>
            <a:endParaRPr lang="en-US" sz="850" dirty="0"/>
          </a:p>
        </p:txBody>
      </p:sp>
      <p:sp>
        <p:nvSpPr>
          <p:cNvPr id="4" name="Text 2"/>
          <p:cNvSpPr/>
          <p:nvPr/>
        </p:nvSpPr>
        <p:spPr>
          <a:xfrm>
            <a:off x="485418" y="656511"/>
            <a:ext cx="3467338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AIRS-16 Finding</a:t>
            </a:r>
            <a:endParaRPr lang="en-US" sz="2700" dirty="0"/>
          </a:p>
        </p:txBody>
      </p:sp>
      <p:sp>
        <p:nvSpPr>
          <p:cNvPr id="5" name="Text 3"/>
          <p:cNvSpPr/>
          <p:nvPr/>
        </p:nvSpPr>
        <p:spPr>
          <a:xfrm>
            <a:off x="485418" y="1123712"/>
            <a:ext cx="3132415" cy="216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Trust Level May Not Be What Matters</a:t>
            </a:r>
            <a:endParaRPr lang="en-US" sz="13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5418" y="1562933"/>
            <a:ext cx="6660594" cy="6660594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492008" y="1543883"/>
            <a:ext cx="6660594" cy="3574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AIRS-16 validated instrument (N=523) measures 8 constructs predicting AI adoption behavioral intention.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7492008" y="1977628"/>
            <a:ext cx="6660594" cy="178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Surprising result: </a:t>
            </a:r>
            <a:pPr algn="l" indent="0" marL="0">
              <a:lnSpc>
                <a:spcPts val="1400"/>
              </a:lnSpc>
              <a:buNone/>
            </a:pPr>
            <a:r>
              <a:rPr lang="en-US" sz="10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Trust in AI (TR)</a:t>
            </a:r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was only marginally significant: β=.106, p=.064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7492008" y="2241113"/>
            <a:ext cx="1816656" cy="216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Provocative Question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7492008" y="2542580"/>
            <a:ext cx="6660594" cy="3574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Is it not </a:t>
            </a:r>
            <a:pPr algn="l" indent="0" marL="0">
              <a:lnSpc>
                <a:spcPts val="1400"/>
              </a:lnSpc>
              <a:buNone/>
            </a:pPr>
            <a:r>
              <a:rPr lang="en-US" sz="105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how much</a:t>
            </a:r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you trust AI that predicts adoption, but </a:t>
            </a:r>
            <a:pPr algn="l" indent="0" marL="0">
              <a:lnSpc>
                <a:spcPts val="1400"/>
              </a:lnSpc>
              <a:buNone/>
            </a:pPr>
            <a:r>
              <a:rPr lang="en-US" sz="105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how well</a:t>
            </a:r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your trust is calibrated to actual AI capability?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7492008" y="2976324"/>
            <a:ext cx="6660594" cy="3574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suggests we may have been measuring the wrong construct for predicting successful human-AI collaboration.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2026-02-02T01:21:42Z</dcterms:created>
  <dcterms:modified xsi:type="dcterms:W3CDTF">2026-02-02T01:21:42Z</dcterms:modified>
</cp:coreProperties>
</file>